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imes New Roman Condensed" charset="1" panose="02030506070405020303"/>
      <p:regular r:id="rId30"/>
    </p:embeddedFont>
    <p:embeddedFont>
      <p:font typeface="Gotham" charset="1" panose="00000000000000000000"/>
      <p:regular r:id="rId31"/>
    </p:embeddedFont>
    <p:embeddedFont>
      <p:font typeface="Times New Roman Condensed Italics" charset="1" panose="020305060704050903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4831" y="-2377820"/>
            <a:ext cx="19285436" cy="15042640"/>
          </a:xfrm>
          <a:custGeom>
            <a:avLst/>
            <a:gdLst/>
            <a:ahLst/>
            <a:cxnLst/>
            <a:rect r="r" b="b" t="t" l="l"/>
            <a:pathLst>
              <a:path h="15042640" w="19285436">
                <a:moveTo>
                  <a:pt x="0" y="0"/>
                </a:moveTo>
                <a:lnTo>
                  <a:pt x="19285436" y="0"/>
                </a:lnTo>
                <a:lnTo>
                  <a:pt x="19285436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3057" y="1811968"/>
            <a:ext cx="10591861" cy="454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22"/>
              </a:lnSpc>
            </a:pPr>
            <a:r>
              <a:rPr lang="en-US" sz="19403" spc="-737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PROYECTO SCRUM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1895" y="6135398"/>
            <a:ext cx="7165545" cy="258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3450" spc="-5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Solución Tecnológica para Medellin Basada en Metodología Agil Scrum</a:t>
            </a:r>
          </a:p>
          <a:p>
            <a:pPr algn="l">
              <a:lnSpc>
                <a:spcPts val="4141"/>
              </a:lnSpc>
            </a:pPr>
          </a:p>
          <a:p>
            <a:pPr algn="l">
              <a:lnSpc>
                <a:spcPts val="4141"/>
              </a:lnSpc>
            </a:pPr>
            <a:r>
              <a:rPr lang="en-US" sz="3450" spc="-5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Samuel Salazar Alzate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4.Seguridad del usuario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gestionar y actualizar automáticamente la información personal del usuario (identificación, EPS, hoja de vida).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permitir al ciudadano edit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ar o eliminar sus datos bajo solicitud.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ofrecer notificaciones de riesgos en zonas específicas según la hora o el lugar.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incluir mecanismos de autenticación segura (doble factor, encriptación de datos).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.5. El sistema debe alertar a funcionarios públicos ante eventos críticos captados por las cámaras de vigilancia.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5.Panel administrativo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ofrecer un panel web para que los administradores gestionen conte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nido y monitoreen el rendimiento.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permitir la autenticación y diferenciación de roles de usuario administrador.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registrar y reportar estadísticas de uso y fallos del sistema.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5.4. El panel debe permitir enviar notificaciones masivas a usuarios registrados.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6.Manejo y gestión de datos del usuario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permitir a los usuarios crear y gestionar su perfil personal.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actualizar datos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automáticamente cuando el usuario lo modifique en otro sistema integrado.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garantizar al usuario la posibilidad de eliminar su perfil.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notificar al usuario sobre actualizaciones o cambios en sus datos.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7384"/>
            <a:ext cx="12637831" cy="553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1.Seguridad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1.1. El sistema debe implementar encriptación de datos sensibles como identificación, EPS y hoja de vida.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1.2. Debe contar con doble autenticación para administradores y usuarios.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1.3. El sistema debe cumplir con las normas de protección de datos personales vigentes en Colombia 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1.4. El acceso a funcionalidades críticas debe estar restringido por roles y permisos diferenciados.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24664"/>
            <a:ext cx="12637831" cy="603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2.Rendimiento y disponibilidad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permitir el acceso en condiciones normales de red.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La aplicación móvil y el panel web deben estar disponibles en cualquier tiempo.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soportar al menos 10,000 usuarios concurrentes sin degradar su rendimiento esto se puede mejorar si tiene un gran impacto en la ciudad.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Las notificaciones deben enviarse y recibirse con antelacion segun el evento que las genera.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7384"/>
            <a:ext cx="12637831" cy="553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3.Usabilidad y experiencia del usuario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La interfaz debe ser intuitiva y fácil de navegar, tanto en la app como en el panel web.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adaptarse a diferentes dispositivos (diseño responsive para móvil, tablet y PC).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Los elementos visuales (íconos, botones, menús) deben seguir estándares de accesibilidad.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estar disponible en idioma español y ofrecer opciones para otros idiomas si se expande a futuro.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7384"/>
            <a:ext cx="12637831" cy="503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4.Mantenibilidad y escalabilidad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permitir agregar nuevas funcionalidades sin afectar las existentes.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Todo el código debe estar versionado en GitHub y documentado.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La base de datos debe permitir escalado horizontal y vertical para mayor volumen de usuarios o datos.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4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tener documentación técnica completa para facilitar el mantenimiento.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7384"/>
            <a:ext cx="12637831" cy="402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5.Recuperación y respaldo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realizar copias de seguridad automáticas diarias.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En caso de fallo, debe garantizar una recuperación total de datos en menos de 24 horas.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5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La base de datos debe contar con mecanismos de respaldo para evitar pérdida de datos críticos.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531" y="3214059"/>
            <a:ext cx="10440053" cy="12088482"/>
          </a:xfrm>
          <a:custGeom>
            <a:avLst/>
            <a:gdLst/>
            <a:ahLst/>
            <a:cxnLst/>
            <a:rect r="r" b="b" t="t" l="l"/>
            <a:pathLst>
              <a:path h="12088482" w="10440053">
                <a:moveTo>
                  <a:pt x="0" y="0"/>
                </a:moveTo>
                <a:lnTo>
                  <a:pt x="10440053" y="0"/>
                </a:lnTo>
                <a:lnTo>
                  <a:pt x="10440053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6946"/>
            <a:ext cx="17259300" cy="152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2"/>
              </a:lnSpc>
            </a:pPr>
            <a:r>
              <a:rPr lang="en-US" sz="10899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7384"/>
            <a:ext cx="12637831" cy="553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6.Calidad del sistema</a:t>
            </a:r>
          </a:p>
          <a:p>
            <a:pPr algn="l">
              <a:lnSpc>
                <a:spcPts val="4004"/>
              </a:lnSpc>
            </a:pP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6.1. Cada funcionalidad entregada debe pasar por pruebas QA antes de incluirse en un sprint final.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6</a:t>
            </a: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cumplir con criterios de aceptación definidos en cada historia de usuario.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6.3. Debe garantizar una tasa de error menor en las funcionalidades clave.</a:t>
            </a:r>
          </a:p>
          <a:p>
            <a:pPr algn="l">
              <a:lnSpc>
                <a:spcPts val="4004"/>
              </a:lnSpc>
            </a:pPr>
            <a:r>
              <a:rPr lang="en-US" sz="2860" spc="-57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6.4. Los errores deben ser registrados en un sistema de seguimiento (como en GitHub).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814" y="2501457"/>
            <a:ext cx="17672371" cy="823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464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HU1 (alta): Como ciudadano, quiero acceder a información en tiempo real sobre tráfico y desastres naturales, mediante notificaciones push, para tomar decisiones de movilidad.</a:t>
            </a:r>
          </a:p>
          <a:p>
            <a:pPr algn="l">
              <a:lnSpc>
                <a:spcPts val="4137"/>
              </a:lnSpc>
            </a:pPr>
          </a:p>
          <a:p>
            <a:pPr algn="l" marL="595464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HU2 (alta): Como usuario, quiero rutas económicas y rápidas con sugerencias de bancos y comercios rentables, para ahorrar dinero.</a:t>
            </a:r>
          </a:p>
          <a:p>
            <a:pPr algn="l">
              <a:lnSpc>
                <a:spcPts val="4137"/>
              </a:lnSpc>
            </a:pPr>
          </a:p>
          <a:p>
            <a:pPr algn="l" marL="595464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HU3 (media): Como visitante, quiero conocer puntos de interés adaptados a mi edad e intereses (niños, jóvenes, adultos).</a:t>
            </a:r>
          </a:p>
          <a:p>
            <a:pPr algn="l">
              <a:lnSpc>
                <a:spcPts val="4137"/>
              </a:lnSpc>
            </a:pPr>
          </a:p>
          <a:p>
            <a:pPr algn="l" marL="595464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HU4 (media): Como administrador, quiero gestionar el contenido desde un panel web con roles diferenciados y autenticación segura.</a:t>
            </a:r>
          </a:p>
          <a:p>
            <a:pPr algn="l">
              <a:lnSpc>
                <a:spcPts val="4137"/>
              </a:lnSpc>
            </a:pPr>
          </a:p>
          <a:p>
            <a:pPr algn="l" marL="595464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HU5 (baja): Como usuario, quiero recibir por correo eventos y cierres viales programados para planear mis actividades.</a:t>
            </a:r>
          </a:p>
          <a:p>
            <a:pPr algn="l">
              <a:lnSpc>
                <a:spcPts val="4137"/>
              </a:lnSpc>
            </a:pPr>
          </a:p>
          <a:p>
            <a:pPr algn="l">
              <a:lnSpc>
                <a:spcPts val="413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53605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HISTORIAS DE USUARIO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490515" y="-2377820"/>
            <a:ext cx="19285436" cy="15042640"/>
          </a:xfrm>
          <a:custGeom>
            <a:avLst/>
            <a:gdLst/>
            <a:ahLst/>
            <a:cxnLst/>
            <a:rect r="r" b="b" t="t" l="l"/>
            <a:pathLst>
              <a:path h="15042640" w="19285436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9682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50334"/>
            <a:ext cx="11269282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INDICES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689" y="2846657"/>
            <a:ext cx="7877184" cy="58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Introduccion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Planteamiento del problema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Propuesta de solucion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Requisitos funcionales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Requisitos no funcionales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Historias de usuario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Scrum y planificacion del proyecto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Resultados esperados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GESTION DEL SCRUM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7814" y="2448232"/>
            <a:ext cx="17672371" cy="783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7"/>
              </a:lnSpc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Roles Definidos:</a:t>
            </a:r>
          </a:p>
          <a:p>
            <a:pPr algn="l">
              <a:lnSpc>
                <a:spcPts val="4137"/>
              </a:lnSpc>
            </a:pP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Product owner: define necesidades con el cliente y los requerimientos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Scrum master: facilita el proceso del scrum 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Equipo de desarrollo: construyen y ajustan el proyecto según directrices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QA: valida y verifica la calidad del proyecto y de cada avance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Cliente y usuarios: retroalimentan el proyecto según cada entrega y entrega final</a:t>
            </a:r>
          </a:p>
          <a:p>
            <a:pPr algn="l">
              <a:lnSpc>
                <a:spcPts val="4137"/>
              </a:lnSpc>
            </a:pPr>
          </a:p>
          <a:p>
            <a:pPr algn="l">
              <a:lnSpc>
                <a:spcPts val="4137"/>
              </a:lnSpc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Métodos clave dentro del scrum:</a:t>
            </a:r>
          </a:p>
          <a:p>
            <a:pPr algn="l">
              <a:lnSpc>
                <a:spcPts val="4137"/>
              </a:lnSpc>
            </a:pP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Product backlog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Sprint backlog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Incrementos funcionales por cada sprint</a:t>
            </a:r>
          </a:p>
          <a:p>
            <a:pPr algn="l" marL="595465" indent="-297732" lvl="1">
              <a:lnSpc>
                <a:spcPts val="4137"/>
              </a:lnSpc>
              <a:buFont typeface="Arial"/>
              <a:buChar char="•"/>
            </a:pPr>
            <a:r>
              <a:rPr lang="en-US" sz="2758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Reuniones por cada sprint</a:t>
            </a:r>
          </a:p>
          <a:p>
            <a:pPr algn="l">
              <a:lnSpc>
                <a:spcPts val="413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464769" y="6753507"/>
            <a:ext cx="8823231" cy="3533493"/>
            <a:chOff x="0" y="0"/>
            <a:chExt cx="11764309" cy="471132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9945" r="0" b="19945"/>
            <a:stretch>
              <a:fillRect/>
            </a:stretch>
          </p:blipFill>
          <p:spPr>
            <a:xfrm flipH="false" flipV="false">
              <a:off x="0" y="0"/>
              <a:ext cx="11764309" cy="471132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843517" y="0"/>
            <a:ext cx="5444483" cy="3533493"/>
            <a:chOff x="0" y="0"/>
            <a:chExt cx="7259311" cy="471132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294" r="0" b="1294"/>
            <a:stretch>
              <a:fillRect/>
            </a:stretch>
          </p:blipFill>
          <p:spPr>
            <a:xfrm flipH="false" flipV="false">
              <a:off x="0" y="0"/>
              <a:ext cx="7259311" cy="4711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78427" y="3961534"/>
          <a:ext cx="16211550" cy="5587307"/>
        </p:xfrm>
        <a:graphic>
          <a:graphicData uri="http://schemas.openxmlformats.org/drawingml/2006/table">
            <a:tbl>
              <a:tblPr/>
              <a:tblGrid>
                <a:gridCol w="2439771"/>
                <a:gridCol w="13771779"/>
              </a:tblGrid>
              <a:tr h="9104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SPRINT 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Diseño y base técnica(wireframes,arquitectura y repositorio)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8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SPRINT 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MVP, geolocalización, trafico, avisos de desastres, etc.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8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SPRINT 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Contenido dinámico y eventos en tiempo real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8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SPRINT 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Panel administrativo y gestión de usuarios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3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SPRINT 5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Pruebas finales, documentación y presentación de proyecto final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PLANIFICAION POR SPRINTS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884" y="6419497"/>
            <a:ext cx="7820432" cy="7800881"/>
          </a:xfrm>
          <a:custGeom>
            <a:avLst/>
            <a:gdLst/>
            <a:ahLst/>
            <a:cxnLst/>
            <a:rect r="r" b="b" t="t" l="l"/>
            <a:pathLst>
              <a:path h="7800881" w="7820432">
                <a:moveTo>
                  <a:pt x="0" y="0"/>
                </a:moveTo>
                <a:lnTo>
                  <a:pt x="7820431" y="0"/>
                </a:lnTo>
                <a:lnTo>
                  <a:pt x="7820431" y="7800881"/>
                </a:lnTo>
                <a:lnTo>
                  <a:pt x="0" y="780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884" y="6353622"/>
            <a:ext cx="7820432" cy="78204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E471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42118" y="2762664"/>
            <a:ext cx="9991899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App funcional con rutas y trafico en tiempo real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Panel web administrativo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Seguridad y rendimiento optimos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Validacion del MVP por usuarios reales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Documentacion tecnica completa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Proyecto escalable para futuras implementaciones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Cada una de estas funcionalidades tiene un enfoque que solucione cada problematica y cuenta con un mantenimiento recurrente y de emergencia por cualquier situacion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856852" y="314040"/>
            <a:ext cx="9798971" cy="272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RESULTADOS ESPERADOS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51432"/>
            <a:ext cx="7631863" cy="678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Gracias al enfoque ágil Scrum, fue posible desarrollar una solución tecnológica adaptable, funcional y validada por los usuarios. Daniel aplicó sus conocimientos técnicos y de gestión para entregar una propuesta sólida, útil y lista para evolucionar.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Este proyecto demuestra cómo la tecnología puede mejorar la vida urbana cuando se centra en las necesidades reales del ciudadano.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38868" y="6376784"/>
            <a:ext cx="7820432" cy="78204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E471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38868" y="6396335"/>
            <a:ext cx="7820432" cy="7800881"/>
          </a:xfrm>
          <a:custGeom>
            <a:avLst/>
            <a:gdLst/>
            <a:ahLst/>
            <a:cxnLst/>
            <a:rect r="r" b="b" t="t" l="l"/>
            <a:pathLst>
              <a:path h="7800881" w="7820432">
                <a:moveTo>
                  <a:pt x="0" y="0"/>
                </a:moveTo>
                <a:lnTo>
                  <a:pt x="7820432" y="0"/>
                </a:lnTo>
                <a:lnTo>
                  <a:pt x="7820432" y="7800881"/>
                </a:lnTo>
                <a:lnTo>
                  <a:pt x="0" y="780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0515" y="-2377820"/>
            <a:ext cx="19285436" cy="15042640"/>
          </a:xfrm>
          <a:custGeom>
            <a:avLst/>
            <a:gdLst/>
            <a:ahLst/>
            <a:cxnLst/>
            <a:rect r="r" b="b" t="t" l="l"/>
            <a:pathLst>
              <a:path h="15042640" w="19285436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9150" y="2700805"/>
            <a:ext cx="16440150" cy="344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68"/>
              </a:lnSpc>
              <a:spcBef>
                <a:spcPct val="0"/>
              </a:spcBef>
            </a:pPr>
            <a:r>
              <a:rPr lang="en-US" sz="18120" i="true" spc="-906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51432"/>
            <a:ext cx="10386396" cy="678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Este proyecto tiene como proposito desarrolar una solucion tecnologica para la ciudad de medellin que responda a cuatro problematicas clave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Manejo del tiempo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Control de costos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Comodidad del ciudadano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Seguridad ciudadana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El estudiante daniel, en su ultimo semestre de ing de sistemas, decidio aplicar la metodologia agil scrum para organizar el desarrollo en fases rapidas y eficientes, garantizando entregas continuas y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50334"/>
            <a:ext cx="14423006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INTRODUCCION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56374"/>
            <a:ext cx="3607211" cy="197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Falta de informacion sobre la orientacion de trafico y movilidad.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40195" y="6856374"/>
            <a:ext cx="3607211" cy="296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Falta de informacion utli y actualizada sobre puntos de interes turisticos de la ciudad.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28301" y="6856374"/>
            <a:ext cx="3607211" cy="197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Mala priorizacion y control de recursos financieros de la ciudad.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52089" y="6856374"/>
            <a:ext cx="3607211" cy="247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Sistemas poco integrados para reaccionar a emergencias o seguridad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50334"/>
            <a:ext cx="12023635" cy="272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PLANTEAMIENTO DEL PROBLEMA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518" y="4953000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Tiempo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0119" y="4953000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Costo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6941" y="4953000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Comodidad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4370" y="4953000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Seguridad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82951"/>
            <a:ext cx="5665932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Los principales problemas son: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363950" cy="8229600"/>
            <a:chOff x="0" y="0"/>
            <a:chExt cx="831016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1016" cy="1274980"/>
            </a:xfrm>
            <a:custGeom>
              <a:avLst/>
              <a:gdLst/>
              <a:ahLst/>
              <a:cxnLst/>
              <a:rect r="r" b="b" t="t" l="l"/>
              <a:pathLst>
                <a:path h="1274980" w="831016">
                  <a:moveTo>
                    <a:pt x="0" y="0"/>
                  </a:moveTo>
                  <a:lnTo>
                    <a:pt x="831016" y="0"/>
                  </a:lnTo>
                  <a:lnTo>
                    <a:pt x="83101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109" t="0" r="-110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95350" y="1028700"/>
            <a:ext cx="5363950" cy="5435368"/>
            <a:chOff x="0" y="0"/>
            <a:chExt cx="831016" cy="8420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1016" cy="842081"/>
            </a:xfrm>
            <a:custGeom>
              <a:avLst/>
              <a:gdLst/>
              <a:ahLst/>
              <a:cxnLst/>
              <a:rect r="r" b="b" t="t" l="l"/>
              <a:pathLst>
                <a:path h="842081" w="831016">
                  <a:moveTo>
                    <a:pt x="0" y="0"/>
                  </a:moveTo>
                  <a:lnTo>
                    <a:pt x="831016" y="0"/>
                  </a:lnTo>
                  <a:lnTo>
                    <a:pt x="831016" y="842081"/>
                  </a:lnTo>
                  <a:lnTo>
                    <a:pt x="0" y="842081"/>
                  </a:lnTo>
                  <a:close/>
                </a:path>
              </a:pathLst>
            </a:custGeom>
            <a:blipFill>
              <a:blip r:embed="rId3"/>
              <a:stretch>
                <a:fillRect l="-8665" t="-52228" r="0" b="-872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95350" y="6663170"/>
            <a:ext cx="5363950" cy="2595130"/>
            <a:chOff x="0" y="0"/>
            <a:chExt cx="831016" cy="4020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1016" cy="402054"/>
            </a:xfrm>
            <a:custGeom>
              <a:avLst/>
              <a:gdLst/>
              <a:ahLst/>
              <a:cxnLst/>
              <a:rect r="r" b="b" t="t" l="l"/>
              <a:pathLst>
                <a:path h="402054" w="831016">
                  <a:moveTo>
                    <a:pt x="0" y="0"/>
                  </a:moveTo>
                  <a:lnTo>
                    <a:pt x="831016" y="0"/>
                  </a:lnTo>
                  <a:lnTo>
                    <a:pt x="831016" y="402054"/>
                  </a:lnTo>
                  <a:lnTo>
                    <a:pt x="0" y="402054"/>
                  </a:lnTo>
                  <a:close/>
                </a:path>
              </a:pathLst>
            </a:custGeom>
            <a:blipFill>
              <a:blip r:embed="rId4"/>
              <a:stretch>
                <a:fillRect l="0" t="-18854" r="0" b="-1885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83150" y="1028700"/>
            <a:ext cx="2560850" cy="2840238"/>
            <a:chOff x="0" y="0"/>
            <a:chExt cx="396743" cy="4400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6743" cy="440027"/>
            </a:xfrm>
            <a:custGeom>
              <a:avLst/>
              <a:gdLst/>
              <a:ahLst/>
              <a:cxnLst/>
              <a:rect r="r" b="b" t="t" l="l"/>
              <a:pathLst>
                <a:path h="440027" w="396743">
                  <a:moveTo>
                    <a:pt x="0" y="0"/>
                  </a:moveTo>
                  <a:lnTo>
                    <a:pt x="396743" y="0"/>
                  </a:lnTo>
                  <a:lnTo>
                    <a:pt x="396743" y="440027"/>
                  </a:lnTo>
                  <a:lnTo>
                    <a:pt x="0" y="440027"/>
                  </a:lnTo>
                  <a:close/>
                </a:path>
              </a:pathLst>
            </a:custGeom>
            <a:blipFill>
              <a:blip r:embed="rId5"/>
              <a:stretch>
                <a:fillRect l="0" t="-17664" r="0" b="-1766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34500" y="1028700"/>
            <a:ext cx="2370350" cy="2840238"/>
            <a:chOff x="0" y="0"/>
            <a:chExt cx="367229" cy="4400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7229" cy="440027"/>
            </a:xfrm>
            <a:custGeom>
              <a:avLst/>
              <a:gdLst/>
              <a:ahLst/>
              <a:cxnLst/>
              <a:rect r="r" b="b" t="t" l="l"/>
              <a:pathLst>
                <a:path h="440027" w="367229">
                  <a:moveTo>
                    <a:pt x="0" y="0"/>
                  </a:moveTo>
                  <a:lnTo>
                    <a:pt x="367229" y="0"/>
                  </a:lnTo>
                  <a:lnTo>
                    <a:pt x="367229" y="440027"/>
                  </a:lnTo>
                  <a:lnTo>
                    <a:pt x="0" y="440027"/>
                  </a:lnTo>
                  <a:close/>
                </a:path>
              </a:pathLst>
            </a:custGeom>
            <a:blipFill>
              <a:blip r:embed="rId6"/>
              <a:stretch>
                <a:fillRect l="0" t="-12631" r="0" b="-1263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583150" y="4068040"/>
            <a:ext cx="5121701" cy="5190260"/>
            <a:chOff x="0" y="0"/>
            <a:chExt cx="793485" cy="8041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485" cy="804107"/>
            </a:xfrm>
            <a:custGeom>
              <a:avLst/>
              <a:gdLst/>
              <a:ahLst/>
              <a:cxnLst/>
              <a:rect r="r" b="b" t="t" l="l"/>
              <a:pathLst>
                <a:path h="804107" w="793485">
                  <a:moveTo>
                    <a:pt x="0" y="0"/>
                  </a:moveTo>
                  <a:lnTo>
                    <a:pt x="793485" y="0"/>
                  </a:lnTo>
                  <a:lnTo>
                    <a:pt x="793485" y="804107"/>
                  </a:lnTo>
                  <a:lnTo>
                    <a:pt x="0" y="804107"/>
                  </a:lnTo>
                  <a:close/>
                </a:path>
              </a:pathLst>
            </a:custGeom>
            <a:blipFill>
              <a:blip r:embed="rId7"/>
              <a:stretch>
                <a:fillRect l="-26051" t="0" r="-26051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2951432"/>
            <a:ext cx="10386396" cy="574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Desarrollo de una aplicacion movil responsive y un panel web administrativo.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funcionalidades clave: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Geolocalizacion en tiempo real y rutas rapidas y seguras.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Notificacion de trafico, clima y eventos.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Sistema de recomendacion de puntos de interes.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Seguridad de datos y alertas inmediatas.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Panel de control para administradores.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Todo desarrollado con un enfoque agil, modular y escalable.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50334"/>
            <a:ext cx="14423006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PROPUESTA DE SOLUCION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415085" y="-545920"/>
            <a:ext cx="28550447" cy="11313545"/>
          </a:xfrm>
          <a:custGeom>
            <a:avLst/>
            <a:gdLst/>
            <a:ahLst/>
            <a:cxnLst/>
            <a:rect r="r" b="b" t="t" l="l"/>
            <a:pathLst>
              <a:path h="11313545" w="28550447">
                <a:moveTo>
                  <a:pt x="28550447" y="0"/>
                </a:moveTo>
                <a:lnTo>
                  <a:pt x="0" y="0"/>
                </a:lnTo>
                <a:lnTo>
                  <a:pt x="0" y="11313545"/>
                </a:lnTo>
                <a:lnTo>
                  <a:pt x="28550447" y="11313545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69" r="0" b="-5925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593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1.Gestión del tiempo y movilidad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1.1.El sistema debe permitir visualizar el tráfico en tiempo real.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1.2.El sistema debe enviar notificaciones push sobre desastres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naturales o emergencias que afecte en la movilidad.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1.3.El sistema debe mostrar rutas alternativas en caso de cierres viales o accidentes.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1.4.El sistema debe permitir consultar el tiempo estimado de ejecución de proyectos públicos.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1.5.El sistema debe notificar retrasos en obras o cambios en los cronogramas de la ciudad.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2.Optimización de costos y control financiero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2.1 El sistema debe identificar y mostr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ar rutas económicas para transporte y desplazamiento.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.2. El sistema debe sugerir bancos, servicios y comercios con buenas condiciones financieras para el usuario.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priorizar proyectos de ciudad basados en la capacidad económica disponible.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2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alertar sobre posibles crisis financieras según análisis de gastos públicos.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0334"/>
            <a:ext cx="16230600" cy="152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92745"/>
            <a:ext cx="12089223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3.Mejora de la comodidad del ciudadano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.1. El sistema debe recomendar lugares de interés (parques, restaurantes,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 centros de convivencia) según ubicación.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3.2. El sistema debe adaptar las recomendaciones a distintos perfiles de usuario: niños, jóvenes y adultos.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.3. El sistema debe notificar eventos culturales, deportivos y comunitarios relevantes.</a:t>
            </a:r>
          </a:p>
          <a:p>
            <a:pPr algn="l">
              <a:lnSpc>
                <a:spcPts val="3919"/>
              </a:lnSpc>
            </a:pP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</a:t>
            </a:r>
            <a:r>
              <a:rPr lang="en-US" sz="2799" spc="-41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.4. El sistema debe integrarse con cámaras de vigilancia para detectar situaciones que afecten la comodidad o el orden público.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10852" y="-1063244"/>
            <a:ext cx="8434028" cy="6114306"/>
          </a:xfrm>
          <a:custGeom>
            <a:avLst/>
            <a:gdLst/>
            <a:ahLst/>
            <a:cxnLst/>
            <a:rect r="r" b="b" t="t" l="l"/>
            <a:pathLst>
              <a:path h="6114306" w="8434028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483" r="-128662" b="-5254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DAGrhhKhOEE</dc:identifier>
  <dcterms:modified xsi:type="dcterms:W3CDTF">2011-08-01T06:04:30Z</dcterms:modified>
  <cp:revision>1</cp:revision>
  <dc:title>PRESENTACION FINAL-PITCH TECNICO</dc:title>
</cp:coreProperties>
</file>